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0" r:id="rId3"/>
    <p:sldId id="258" r:id="rId4"/>
    <p:sldId id="262" r:id="rId5"/>
    <p:sldId id="269" r:id="rId6"/>
    <p:sldId id="268" r:id="rId7"/>
    <p:sldId id="270" r:id="rId8"/>
    <p:sldId id="267" r:id="rId9"/>
    <p:sldId id="265" r:id="rId10"/>
    <p:sldId id="271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AB3"/>
    <a:srgbClr val="636482"/>
    <a:srgbClr val="67909F"/>
    <a:srgbClr val="7B7495"/>
    <a:srgbClr val="79B8C7"/>
    <a:srgbClr val="76AEBD"/>
    <a:srgbClr val="114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1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64FC-31FD-48EE-A9D8-A97F1FC73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6DBB09-3E67-483E-8E4A-2D544203D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58DA0-6C05-4066-B7B0-DDF3A5FEF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66A89-64A2-49A8-8581-0D7E756C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CBB46-2940-4A9D-9445-C377EDC21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5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5D65-89EF-4A25-A6BE-CDF07B2B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8BD44-C3E2-45D0-B098-0B7503206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20DB1-3BDA-4355-AC78-47878D5E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24EC9-10B2-4E17-AC76-53431BDD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F147-BFE2-47B5-B5DC-72AE976A1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423DF3-E526-4541-83D2-C62A1FEB57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E2DDD-98E6-4E54-A1F8-CF4F4C02C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7673-5E21-40A3-8A1D-9B315F416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DD79-3296-4CD4-94B1-C236BCD1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A0DB-0EEA-4D16-9FCD-64F0D43B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2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60C8-6905-4F70-B002-56F8B76A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9D108-6C0B-4B8E-8D08-CB9AF5AF8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6BDAD-5C73-4E53-9909-B32FBB4FA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213E4-46FC-433D-840B-0DD12C5E9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6F4B9-98F1-48BE-9663-4916978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20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D8B3-440E-4EC8-8046-958EF657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92B01-47A6-4CB1-88F4-061FFFF00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E462-5AA3-4C36-91DC-36A45720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83A4-8A8D-43FA-BBA3-BD3578C08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A029F-8F0D-46AC-B8EE-A5E3D4C17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0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87D89-8794-4C8D-B42C-03522DFC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1664-DA5C-406B-9D5B-92E572B21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57F1-B1EA-4770-9377-37913FD8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4108F-5231-4F5F-A12B-95E3757B3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33254-F833-43EF-898E-91167690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38A97-F76D-4A83-B26A-A3789327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485A-73D5-47A2-A4F3-4B5C1C96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F191C-D218-4849-A778-3EE2F8BD4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87BDC-E92E-47AF-83D7-00F70E7C1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9027A-AFE2-4DF0-BB35-CAC45C532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6CEA1-F10C-4D85-8151-D78BDBAFE2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EACB6-C1BB-429F-A489-143DE5CF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0945E1-0A5C-4DAC-A800-CA33FB81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DE9D4F-E13D-4E8C-924C-2AEA4B1E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2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147-0928-4398-BC21-D2BBE84E2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AC008-5583-4624-AC63-DA990ABF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97552-55B0-4BCB-BF52-E6643F178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76579-719D-4CC6-8084-DB859B38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8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B717E-B4D3-4B3D-9911-BC2F738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BE6E1-8824-4C9A-88CB-D7F02077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1FD3F-4448-47EB-AC99-8BF2BF54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5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EB098-FBDA-41F5-AE26-A760A7AF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1EF3-2F89-4701-B1EB-930C4075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01431-35E1-4929-89CB-B593255BB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14EE2-EB51-43F0-AD27-59CDFE2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F4968-CA68-4427-A96D-0F32AB93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25AF3-4BC1-4B9B-8818-D0B8A8FC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2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6467-A73B-4B8D-A5BD-3721F1ADA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489BA-8291-486A-A491-50A5BCBEBC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2C2B3-93D3-4A86-9300-11DF756AE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EECEC-5664-40A8-9267-F921E661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3D53-C622-4793-A59A-AAE300E3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08C21-1648-4F77-9F78-B65A0DE9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6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DE9B86-9512-4448-9515-02CC3C39B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F4F72-CD00-44E7-A4AB-5F5351197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E9D29-BC04-460D-A244-CC1EB9F00A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773C5-6E30-4255-9620-35B1136AB1D9}" type="datetimeFigureOut">
              <a:rPr lang="en-GB" smtClean="0"/>
              <a:t>1/9/22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74D6E-ABAB-4453-85A5-4D37610D3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AB28A-044D-4457-8FAB-C5A0D086A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B0F-39EE-4AE7-BBE7-67DE7D1BB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5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/2.0/?ref=ccsearch&amp;atype=rich" TargetMode="External"/><Relationship Id="rId5" Type="http://schemas.openxmlformats.org/officeDocument/2006/relationships/hyperlink" Target="https://www.flickr.com/photos/40595948@N00" TargetMode="External"/><Relationship Id="rId4" Type="http://schemas.openxmlformats.org/officeDocument/2006/relationships/hyperlink" Target="https://www.flickr.com/photos/40595948@N00/506503494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aronburden?utm_source=unsplash&amp;utm_medium=referral&amp;utm_content=creditCopyTex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unsplash.com/s/photos/bible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ift_habeshaw?utm_source=unsplash&amp;utm_medium=referral&amp;utm_content=creditCopyTex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unsplash.com/s/photos/ethiopia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gift_habeshaw?utm_source=unsplash&amp;utm_medium=referral&amp;utm_content=creditCopyTex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unsplash.com/s/photos/ethiopia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0595948@N00/242731898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40595948@N0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0595948@N00/242731898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/2.0/?ref=ccsearch&amp;atype=rich" TargetMode="External"/><Relationship Id="rId4" Type="http://schemas.openxmlformats.org/officeDocument/2006/relationships/hyperlink" Target="https://www.flickr.com/photos/40595948@N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17F11-8315-4D00-A6E6-9126EE364710}"/>
              </a:ext>
            </a:extLst>
          </p:cNvPr>
          <p:cNvSpPr/>
          <p:nvPr/>
        </p:nvSpPr>
        <p:spPr>
          <a:xfrm>
            <a:off x="0" y="4699874"/>
            <a:ext cx="12192000" cy="2226365"/>
          </a:xfrm>
          <a:prstGeom prst="rect">
            <a:avLst/>
          </a:prstGeom>
          <a:solidFill>
            <a:srgbClr val="636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C610AEF8-326D-4CD9-9D53-DF0488DA5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181"/>
            <a:ext cx="12192000" cy="4394170"/>
          </a:xfrm>
          <a:prstGeom prst="rect">
            <a:avLst/>
          </a:prstGeom>
          <a:solidFill>
            <a:srgbClr val="11414B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D0AB2D-E04F-4405-9781-C54C46F8895E}"/>
              </a:ext>
            </a:extLst>
          </p:cNvPr>
          <p:cNvSpPr/>
          <p:nvPr/>
        </p:nvSpPr>
        <p:spPr>
          <a:xfrm>
            <a:off x="0" y="0"/>
            <a:ext cx="12192000" cy="2226365"/>
          </a:xfrm>
          <a:prstGeom prst="rect">
            <a:avLst/>
          </a:prstGeom>
          <a:solidFill>
            <a:srgbClr val="636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C96790-6085-4FC0-8D13-6CB4E2C4A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71" y="242783"/>
            <a:ext cx="12616070" cy="1666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CE9671-10D8-4005-91A4-DAB0F4EB4589}"/>
              </a:ext>
            </a:extLst>
          </p:cNvPr>
          <p:cNvSpPr txBox="1"/>
          <p:nvPr/>
        </p:nvSpPr>
        <p:spPr>
          <a:xfrm>
            <a:off x="2962679" y="283237"/>
            <a:ext cx="6152881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Join us in prayer for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A4829A-2B2C-4EE5-AA51-F4AFD1A1DD90}"/>
              </a:ext>
            </a:extLst>
          </p:cNvPr>
          <p:cNvSpPr txBox="1"/>
          <p:nvPr/>
        </p:nvSpPr>
        <p:spPr>
          <a:xfrm>
            <a:off x="4254121" y="801181"/>
            <a:ext cx="35699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ETHIOPIA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44C56C-0598-4109-BD1B-9EA1A61D056D}"/>
              </a:ext>
            </a:extLst>
          </p:cNvPr>
          <p:cNvSpPr txBox="1"/>
          <p:nvPr/>
        </p:nvSpPr>
        <p:spPr>
          <a:xfrm>
            <a:off x="0" y="2102528"/>
            <a:ext cx="632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/>
              </a:rPr>
              <a:t>"Ethiopian Street Scene"</a:t>
            </a:r>
            <a:r>
              <a:rPr lang="en-GB" sz="900" dirty="0"/>
              <a:t> by </a:t>
            </a:r>
            <a:r>
              <a:rPr lang="en-GB" sz="900" dirty="0" err="1">
                <a:hlinkClick r:id="rId5"/>
              </a:rPr>
              <a:t>A.Davey</a:t>
            </a:r>
            <a:r>
              <a:rPr lang="en-GB" sz="900" dirty="0"/>
              <a:t> is licensed under </a:t>
            </a:r>
            <a:r>
              <a:rPr lang="en-GB" sz="900" dirty="0">
                <a:hlinkClick r:id="rId6"/>
              </a:rPr>
              <a:t>CC BY 2.0</a:t>
            </a:r>
            <a:r>
              <a:rPr lang="en-GB" dirty="0">
                <a:hlinkClick r:id="rId6"/>
              </a:rPr>
              <a:t> </a:t>
            </a:r>
            <a:endParaRPr lang="en-GB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564942D-8F81-F7BB-D57C-EF7A9B5F58D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23449" r="7793" b="33243"/>
          <a:stretch/>
        </p:blipFill>
        <p:spPr>
          <a:xfrm>
            <a:off x="5269117" y="5528009"/>
            <a:ext cx="2108905" cy="10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56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EB5053-05E4-4392-AF0C-F5E03917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48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27D5E-FE34-4DA8-865F-8C2D3A8D3E59}"/>
              </a:ext>
            </a:extLst>
          </p:cNvPr>
          <p:cNvSpPr txBox="1"/>
          <p:nvPr/>
        </p:nvSpPr>
        <p:spPr>
          <a:xfrm>
            <a:off x="4009608" y="2137805"/>
            <a:ext cx="41727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Thank you for your prayers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E1BDC-DFD4-45C8-B77B-0A8FCE690909}"/>
              </a:ext>
            </a:extLst>
          </p:cNvPr>
          <p:cNvSpPr txBox="1"/>
          <p:nvPr/>
        </p:nvSpPr>
        <p:spPr>
          <a:xfrm>
            <a:off x="2491409" y="3031460"/>
            <a:ext cx="7368208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For more information, prayer resources, or if you are interested in serving, please visit sim.co.uk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59B3772-2676-6564-AAD3-ECCE655CE9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23449" r="7793" b="33243"/>
          <a:stretch/>
        </p:blipFill>
        <p:spPr>
          <a:xfrm>
            <a:off x="5269117" y="5528009"/>
            <a:ext cx="2108905" cy="108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mall, brown, sitting, close&#10;&#10;Description automatically generated">
            <a:extLst>
              <a:ext uri="{FF2B5EF4-FFF2-40B4-BE49-F238E27FC236}">
                <a16:creationId xmlns:a16="http://schemas.microsoft.com/office/drawing/2014/main" id="{042B32B4-EAB9-49F4-A1BE-8E8D4B8C6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2627289" y="1461062"/>
            <a:ext cx="6937421" cy="166199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God our Saviour desires all people to be saved and to come to a knowledge of the truth.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1 Timothy 2:4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D9A9AC-D9B4-45DF-A11E-D060D1C91504}"/>
              </a:ext>
            </a:extLst>
          </p:cNvPr>
          <p:cNvSpPr/>
          <p:nvPr/>
        </p:nvSpPr>
        <p:spPr>
          <a:xfrm>
            <a:off x="0" y="6543341"/>
            <a:ext cx="16995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Photo by 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Aaron Burden</a:t>
            </a:r>
            <a:r>
              <a:rPr lang="en-GB" sz="800" dirty="0">
                <a:solidFill>
                  <a:schemeClr val="accent6">
                    <a:lumMod val="50000"/>
                  </a:schemeClr>
                </a:solidFill>
              </a:rPr>
              <a:t> on </a:t>
            </a:r>
            <a:r>
              <a:rPr lang="en-GB" sz="800" dirty="0" err="1">
                <a:solidFill>
                  <a:schemeClr val="accent6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D66A3B3-47D9-58A2-5EF3-8538D8B622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23449" r="7793" b="33243"/>
          <a:stretch/>
        </p:blipFill>
        <p:spPr>
          <a:xfrm>
            <a:off x="10725873" y="6097862"/>
            <a:ext cx="1282022" cy="6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0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5F45C34-F499-4DE7-A3AF-665D2B314849}"/>
              </a:ext>
            </a:extLst>
          </p:cNvPr>
          <p:cNvSpPr/>
          <p:nvPr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636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oup of people looking at a fruit stand&#10;&#10;Description automatically generated">
            <a:extLst>
              <a:ext uri="{FF2B5EF4-FFF2-40B4-BE49-F238E27FC236}">
                <a16:creationId xmlns:a16="http://schemas.microsoft.com/office/drawing/2014/main" id="{B855B641-A57C-4F0C-B93A-4048A59F5A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824924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5701516" y="1669726"/>
            <a:ext cx="6032749" cy="279810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5942196" y="1939333"/>
            <a:ext cx="55513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 Ethiopia strive to expand the Church’s capacity to make disciples and multiply churches in communities where Christ is least known.</a:t>
            </a:r>
            <a:endParaRPr lang="en-GB" dirty="0"/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734FBA2-4289-61A0-B7AA-EAE3FEB796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23449" r="7793" b="33243"/>
          <a:stretch/>
        </p:blipFill>
        <p:spPr>
          <a:xfrm>
            <a:off x="10725873" y="6097862"/>
            <a:ext cx="1282022" cy="6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78086"/>
            <a:ext cx="12192000" cy="2180494"/>
          </a:xfrm>
          <a:prstGeom prst="rect">
            <a:avLst/>
          </a:prstGeom>
          <a:solidFill>
            <a:srgbClr val="82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5023413" y="3629502"/>
            <a:ext cx="6771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Well over half of Ethiopia’s population are under the age of 20. </a:t>
            </a:r>
          </a:p>
          <a:p>
            <a:endParaRPr lang="en-GB" sz="2000" dirty="0"/>
          </a:p>
          <a:p>
            <a:r>
              <a:rPr lang="en-GB" sz="2000" dirty="0"/>
              <a:t>Most have limited opportunities to come to know Christ.</a:t>
            </a:r>
          </a:p>
          <a:p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B875-2C43-46F0-BFE1-0CFA0911C626}"/>
              </a:ext>
            </a:extLst>
          </p:cNvPr>
          <p:cNvSpPr txBox="1"/>
          <p:nvPr/>
        </p:nvSpPr>
        <p:spPr>
          <a:xfrm>
            <a:off x="2187813" y="-121201"/>
            <a:ext cx="78163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/>
                </a:solidFill>
                <a:latin typeface="+mj-lt"/>
              </a:rPr>
              <a:t>Communities where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DA05C-5AF8-49FE-9B5F-2B23ABDEB7F4}"/>
              </a:ext>
            </a:extLst>
          </p:cNvPr>
          <p:cNvSpPr txBox="1"/>
          <p:nvPr/>
        </p:nvSpPr>
        <p:spPr>
          <a:xfrm>
            <a:off x="3158772" y="394269"/>
            <a:ext cx="587445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/>
                </a:solidFill>
                <a:latin typeface="+mj-lt"/>
              </a:rPr>
              <a:t>Christ is least known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CCED-0B91-4A3E-A967-49F36643532B}"/>
              </a:ext>
            </a:extLst>
          </p:cNvPr>
          <p:cNvSpPr txBox="1"/>
          <p:nvPr/>
        </p:nvSpPr>
        <p:spPr>
          <a:xfrm>
            <a:off x="5023413" y="2876679"/>
            <a:ext cx="5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7909F"/>
                </a:solidFill>
              </a:rPr>
              <a:t>Children and youth</a:t>
            </a:r>
          </a:p>
        </p:txBody>
      </p:sp>
      <p:pic>
        <p:nvPicPr>
          <p:cNvPr id="14" name="Picture 1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683686A9-9E79-48F8-94F9-5F959372EC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533" y="1970663"/>
            <a:ext cx="4327410" cy="45886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0200C27-E830-4191-BDD2-505F980EE3C4}"/>
              </a:ext>
            </a:extLst>
          </p:cNvPr>
          <p:cNvSpPr txBox="1"/>
          <p:nvPr/>
        </p:nvSpPr>
        <p:spPr>
          <a:xfrm>
            <a:off x="226597" y="6596346"/>
            <a:ext cx="31483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67909F"/>
                </a:solidFill>
              </a:rPr>
              <a:t>Photo by </a:t>
            </a:r>
            <a:r>
              <a:rPr lang="en-GB" sz="800" dirty="0">
                <a:solidFill>
                  <a:srgbClr val="6790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Gift </a:t>
            </a:r>
            <a:r>
              <a:rPr lang="en-GB" sz="800" dirty="0" err="1">
                <a:solidFill>
                  <a:srgbClr val="6790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Habeshaw</a:t>
            </a:r>
            <a:r>
              <a:rPr lang="en-GB" sz="800" dirty="0">
                <a:solidFill>
                  <a:srgbClr val="67909F"/>
                </a:solidFill>
              </a:rPr>
              <a:t> on </a:t>
            </a:r>
            <a:r>
              <a:rPr lang="en-GB" sz="800" dirty="0" err="1">
                <a:solidFill>
                  <a:srgbClr val="67909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800" dirty="0">
              <a:solidFill>
                <a:srgbClr val="67909F"/>
              </a:solidFill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B53C03F-441C-7F9B-41AA-24BFF4F44A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t="18539" r="5893" b="33333"/>
          <a:stretch/>
        </p:blipFill>
        <p:spPr>
          <a:xfrm>
            <a:off x="10679573" y="6055676"/>
            <a:ext cx="1374074" cy="7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5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0" y="12066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50168"/>
            <a:ext cx="12192000" cy="2180494"/>
          </a:xfrm>
          <a:prstGeom prst="rect">
            <a:avLst/>
          </a:prstGeom>
          <a:solidFill>
            <a:srgbClr val="82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5000266" y="3585348"/>
            <a:ext cx="6771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Pray for people to work with the Ethiopian church to provide children and youth ministries.</a:t>
            </a:r>
          </a:p>
          <a:p>
            <a:endParaRPr lang="en-GB" sz="2000" b="1" dirty="0"/>
          </a:p>
          <a:p>
            <a:r>
              <a:rPr lang="en-GB" sz="2000" b="1" dirty="0"/>
              <a:t>Pray for the provision of gospel-hearted teachers to serve at Bingham Academy with a passion for making disciples among students.</a:t>
            </a:r>
          </a:p>
          <a:p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B875-2C43-46F0-BFE1-0CFA0911C626}"/>
              </a:ext>
            </a:extLst>
          </p:cNvPr>
          <p:cNvSpPr txBox="1"/>
          <p:nvPr/>
        </p:nvSpPr>
        <p:spPr>
          <a:xfrm>
            <a:off x="5332168" y="201497"/>
            <a:ext cx="15276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00" b="1" dirty="0">
                <a:solidFill>
                  <a:schemeClr val="bg1"/>
                </a:solidFill>
                <a:latin typeface="+mj-lt"/>
              </a:rPr>
              <a:t>PRAY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CCED-0B91-4A3E-A967-49F36643532B}"/>
              </a:ext>
            </a:extLst>
          </p:cNvPr>
          <p:cNvSpPr txBox="1"/>
          <p:nvPr/>
        </p:nvSpPr>
        <p:spPr>
          <a:xfrm>
            <a:off x="5007980" y="2844225"/>
            <a:ext cx="5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7909F"/>
                </a:solidFill>
              </a:rPr>
              <a:t>Children and youth</a:t>
            </a:r>
          </a:p>
        </p:txBody>
      </p:sp>
      <p:pic>
        <p:nvPicPr>
          <p:cNvPr id="12" name="Picture 11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BB725ADC-43A7-455C-B0B0-AC8A74134D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533" y="1970663"/>
            <a:ext cx="4327410" cy="45886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65BC1D1-9F84-4182-824D-76519F108053}"/>
              </a:ext>
            </a:extLst>
          </p:cNvPr>
          <p:cNvSpPr txBox="1"/>
          <p:nvPr/>
        </p:nvSpPr>
        <p:spPr>
          <a:xfrm>
            <a:off x="226597" y="6596346"/>
            <a:ext cx="31483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67909F"/>
                </a:solidFill>
              </a:rPr>
              <a:t>Photo by </a:t>
            </a:r>
            <a:r>
              <a:rPr lang="en-GB" sz="800" dirty="0">
                <a:solidFill>
                  <a:srgbClr val="6790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Gift </a:t>
            </a:r>
            <a:r>
              <a:rPr lang="en-GB" sz="800" dirty="0" err="1">
                <a:solidFill>
                  <a:srgbClr val="67909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Habeshaw</a:t>
            </a:r>
            <a:r>
              <a:rPr lang="en-GB" sz="800" dirty="0">
                <a:solidFill>
                  <a:srgbClr val="67909F"/>
                </a:solidFill>
              </a:rPr>
              <a:t> on </a:t>
            </a:r>
            <a:r>
              <a:rPr lang="en-GB" sz="800" dirty="0" err="1">
                <a:solidFill>
                  <a:srgbClr val="67909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GB" sz="800" dirty="0">
              <a:solidFill>
                <a:srgbClr val="67909F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DA392CC2-EF51-FBDC-96CB-15BEFF253D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t="18539" r="5893" b="33333"/>
          <a:stretch/>
        </p:blipFill>
        <p:spPr>
          <a:xfrm>
            <a:off x="10679573" y="6055676"/>
            <a:ext cx="1374074" cy="7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1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3474B8DF-9006-4F99-B6DF-A4117AD7E4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45" y="2072354"/>
            <a:ext cx="4826639" cy="4219309"/>
          </a:xfrm>
          <a:prstGeom prst="rect">
            <a:avLst/>
          </a:prstGeom>
          <a:solidFill>
            <a:srgbClr val="7B7495"/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50168"/>
            <a:ext cx="12192000" cy="2180494"/>
          </a:xfrm>
          <a:prstGeom prst="rect">
            <a:avLst/>
          </a:prstGeom>
          <a:solidFill>
            <a:srgbClr val="7B7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5152786" y="3136952"/>
            <a:ext cx="66189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urban population is steadily increasing in this primarily rural country.</a:t>
            </a:r>
          </a:p>
          <a:p>
            <a:endParaRPr lang="en-GB" sz="2000" dirty="0"/>
          </a:p>
          <a:p>
            <a:r>
              <a:rPr lang="en-GB" sz="2000" dirty="0"/>
              <a:t>Poverty and abuse are major issues, especially among newcomers to urban areas. </a:t>
            </a:r>
          </a:p>
          <a:p>
            <a:endParaRPr lang="en-GB" sz="2000" dirty="0"/>
          </a:p>
          <a:p>
            <a:r>
              <a:rPr lang="en-GB" sz="2000" dirty="0"/>
              <a:t>Girls and homeless street boys are at risk of being trafficked.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CCED-0B91-4A3E-A967-49F36643532B}"/>
              </a:ext>
            </a:extLst>
          </p:cNvPr>
          <p:cNvSpPr txBox="1"/>
          <p:nvPr/>
        </p:nvSpPr>
        <p:spPr>
          <a:xfrm>
            <a:off x="5152786" y="2384129"/>
            <a:ext cx="5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36482"/>
                </a:solidFill>
              </a:rPr>
              <a:t>Vulnerable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87372E-07F4-443B-9B80-DF52532BC86E}"/>
              </a:ext>
            </a:extLst>
          </p:cNvPr>
          <p:cNvSpPr txBox="1"/>
          <p:nvPr/>
        </p:nvSpPr>
        <p:spPr>
          <a:xfrm>
            <a:off x="2187813" y="-121201"/>
            <a:ext cx="78163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/>
                </a:solidFill>
                <a:latin typeface="+mj-lt"/>
              </a:rPr>
              <a:t>Communities where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EE46FF-0921-4F16-AE75-AB6294643764}"/>
              </a:ext>
            </a:extLst>
          </p:cNvPr>
          <p:cNvSpPr txBox="1"/>
          <p:nvPr/>
        </p:nvSpPr>
        <p:spPr>
          <a:xfrm>
            <a:off x="3158772" y="394269"/>
            <a:ext cx="587445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100" dirty="0">
                <a:solidFill>
                  <a:schemeClr val="bg1"/>
                </a:solidFill>
                <a:latin typeface="+mj-lt"/>
              </a:rPr>
              <a:t>Christ is least known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1D550E-7FD3-4554-8DF6-85BD0D103E1B}"/>
              </a:ext>
            </a:extLst>
          </p:cNvPr>
          <p:cNvSpPr txBox="1"/>
          <p:nvPr/>
        </p:nvSpPr>
        <p:spPr>
          <a:xfrm>
            <a:off x="187845" y="6359387"/>
            <a:ext cx="2835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63648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"The </a:t>
            </a:r>
            <a:r>
              <a:rPr lang="en-GB" sz="800" dirty="0" err="1">
                <a:solidFill>
                  <a:srgbClr val="63648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Colors</a:t>
            </a:r>
            <a:r>
              <a:rPr lang="en-GB" sz="800" dirty="0">
                <a:solidFill>
                  <a:srgbClr val="63648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Ethiopia"</a:t>
            </a:r>
            <a:r>
              <a:rPr lang="en-GB" sz="800" dirty="0">
                <a:solidFill>
                  <a:srgbClr val="636482"/>
                </a:solidFill>
              </a:rPr>
              <a:t> by </a:t>
            </a:r>
            <a:r>
              <a:rPr lang="en-GB" sz="800" dirty="0" err="1">
                <a:solidFill>
                  <a:srgbClr val="63648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A.Davey</a:t>
            </a:r>
            <a:r>
              <a:rPr lang="en-GB" sz="800" dirty="0">
                <a:solidFill>
                  <a:srgbClr val="636482"/>
                </a:solidFill>
              </a:rPr>
              <a:t> is licensed under </a:t>
            </a:r>
            <a:r>
              <a:rPr lang="en-GB" sz="800" dirty="0">
                <a:solidFill>
                  <a:srgbClr val="63648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 </a:t>
            </a:r>
            <a:endParaRPr lang="en-GB" sz="800" dirty="0">
              <a:solidFill>
                <a:srgbClr val="636482"/>
              </a:solidFill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A5CFB70-0AB6-ADDA-D501-C25EC7F5BA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t="18539" r="5893" b="33333"/>
          <a:stretch/>
        </p:blipFill>
        <p:spPr>
          <a:xfrm>
            <a:off x="10679573" y="6055676"/>
            <a:ext cx="1374074" cy="7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00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2" y="-42701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50168"/>
            <a:ext cx="12192000" cy="2180494"/>
          </a:xfrm>
          <a:prstGeom prst="rect">
            <a:avLst/>
          </a:prstGeom>
          <a:solidFill>
            <a:srgbClr val="7B7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5152786" y="3547189"/>
            <a:ext cx="6618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Pray the Lord’s protection over the vulnerable. </a:t>
            </a:r>
          </a:p>
          <a:p>
            <a:endParaRPr lang="en-GB" sz="2000" b="1" dirty="0"/>
          </a:p>
          <a:p>
            <a:r>
              <a:rPr lang="en-GB" sz="2000" b="1" dirty="0"/>
              <a:t>Pray that the Ethiopian Church will recognise their role in caring for those who are vulnerable in their communities.</a:t>
            </a:r>
          </a:p>
          <a:p>
            <a:endParaRPr lang="en-GB" sz="2000" dirty="0"/>
          </a:p>
          <a:p>
            <a:endParaRPr lang="en-GB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59CCED-0B91-4A3E-A967-49F36643532B}"/>
              </a:ext>
            </a:extLst>
          </p:cNvPr>
          <p:cNvSpPr txBox="1"/>
          <p:nvPr/>
        </p:nvSpPr>
        <p:spPr>
          <a:xfrm>
            <a:off x="5152786" y="2794366"/>
            <a:ext cx="5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36482"/>
                </a:solidFill>
              </a:rPr>
              <a:t>Vulnerable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ED8FA-2BD2-4D37-9AAC-075030947A9C}"/>
              </a:ext>
            </a:extLst>
          </p:cNvPr>
          <p:cNvSpPr txBox="1"/>
          <p:nvPr/>
        </p:nvSpPr>
        <p:spPr>
          <a:xfrm>
            <a:off x="5332168" y="201497"/>
            <a:ext cx="15276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100" b="1" dirty="0">
                <a:solidFill>
                  <a:schemeClr val="bg1"/>
                </a:solidFill>
                <a:latin typeface="+mj-lt"/>
              </a:rPr>
              <a:t>PRAY</a:t>
            </a:r>
          </a:p>
        </p:txBody>
      </p:sp>
      <p:pic>
        <p:nvPicPr>
          <p:cNvPr id="15" name="Picture 1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7A0327D8-8183-4907-B808-5AF8472E2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45" y="2072354"/>
            <a:ext cx="4826639" cy="42193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C25AAE-62A3-4A9A-90CB-5A6A27ED6ECC}"/>
              </a:ext>
            </a:extLst>
          </p:cNvPr>
          <p:cNvSpPr txBox="1"/>
          <p:nvPr/>
        </p:nvSpPr>
        <p:spPr>
          <a:xfrm>
            <a:off x="187845" y="6359387"/>
            <a:ext cx="28357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rgbClr val="63648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"The </a:t>
            </a:r>
            <a:r>
              <a:rPr lang="en-GB" sz="800" dirty="0" err="1">
                <a:solidFill>
                  <a:srgbClr val="63648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Colors</a:t>
            </a:r>
            <a:r>
              <a:rPr lang="en-GB" sz="800" dirty="0">
                <a:solidFill>
                  <a:srgbClr val="63648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Ethiopia"</a:t>
            </a:r>
            <a:r>
              <a:rPr lang="en-GB" sz="800" dirty="0">
                <a:solidFill>
                  <a:srgbClr val="636482"/>
                </a:solidFill>
              </a:rPr>
              <a:t> by </a:t>
            </a:r>
            <a:r>
              <a:rPr lang="en-GB" sz="800" dirty="0" err="1">
                <a:solidFill>
                  <a:srgbClr val="63648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A.Davey</a:t>
            </a:r>
            <a:r>
              <a:rPr lang="en-GB" sz="800" dirty="0">
                <a:solidFill>
                  <a:srgbClr val="636482"/>
                </a:solidFill>
              </a:rPr>
              <a:t> is licensed under </a:t>
            </a:r>
            <a:r>
              <a:rPr lang="en-GB" sz="800" dirty="0">
                <a:solidFill>
                  <a:srgbClr val="63648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2.0 </a:t>
            </a:r>
            <a:endParaRPr lang="en-GB" sz="800" dirty="0">
              <a:solidFill>
                <a:srgbClr val="636482"/>
              </a:solidFill>
            </a:endParaRP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759BC2B4-BB01-1BEB-62DE-BB44CD8AF8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t="18539" r="5893" b="33333"/>
          <a:stretch/>
        </p:blipFill>
        <p:spPr>
          <a:xfrm>
            <a:off x="10679573" y="6055676"/>
            <a:ext cx="1374074" cy="7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32BF4A9-C08F-4F4D-91E8-D45F77AAD212}"/>
              </a:ext>
            </a:extLst>
          </p:cNvPr>
          <p:cNvSpPr/>
          <p:nvPr/>
        </p:nvSpPr>
        <p:spPr>
          <a:xfrm>
            <a:off x="-3" y="-450168"/>
            <a:ext cx="12192000" cy="7308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E748CC-06F8-419D-8055-74CFFD5F83E1}"/>
              </a:ext>
            </a:extLst>
          </p:cNvPr>
          <p:cNvSpPr/>
          <p:nvPr/>
        </p:nvSpPr>
        <p:spPr>
          <a:xfrm>
            <a:off x="0" y="-450168"/>
            <a:ext cx="12192000" cy="2180494"/>
          </a:xfrm>
          <a:prstGeom prst="rect">
            <a:avLst/>
          </a:prstGeom>
          <a:solidFill>
            <a:srgbClr val="82A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CC3196-A175-4095-BF4D-1DF3EBD522A3}"/>
              </a:ext>
            </a:extLst>
          </p:cNvPr>
          <p:cNvSpPr txBox="1"/>
          <p:nvPr/>
        </p:nvSpPr>
        <p:spPr>
          <a:xfrm>
            <a:off x="4576838" y="2214427"/>
            <a:ext cx="7236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67909F"/>
                </a:solidFill>
              </a:rPr>
              <a:t>PLEASE PRAY:</a:t>
            </a:r>
          </a:p>
          <a:p>
            <a:endParaRPr lang="en-GB" sz="2000" dirty="0"/>
          </a:p>
          <a:p>
            <a:r>
              <a:rPr lang="en-GB" sz="2000" dirty="0"/>
              <a:t>For Christian business, community and church leaders who are strategically placed to have an impact where Christ is least known.</a:t>
            </a:r>
          </a:p>
          <a:p>
            <a:endParaRPr lang="en-GB" sz="2000" dirty="0"/>
          </a:p>
          <a:p>
            <a:r>
              <a:rPr lang="en-GB" sz="2000" dirty="0"/>
              <a:t>For greater interdependent teamwork and healthy ministry relationships.</a:t>
            </a:r>
          </a:p>
          <a:p>
            <a:endParaRPr lang="en-GB" sz="2000" dirty="0"/>
          </a:p>
          <a:p>
            <a:r>
              <a:rPr lang="en-GB" sz="2000" dirty="0"/>
              <a:t>For teaching, disciple making and mentoring initiatives in Orthodox communities.</a:t>
            </a:r>
          </a:p>
          <a:p>
            <a:endParaRPr lang="en-GB" sz="2000" dirty="0"/>
          </a:p>
          <a:p>
            <a:r>
              <a:rPr lang="en-GB" sz="2000" dirty="0"/>
              <a:t>That churches will be empowered for missional outreach.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1B875-2C43-46F0-BFE1-0CFA0911C626}"/>
              </a:ext>
            </a:extLst>
          </p:cNvPr>
          <p:cNvSpPr txBox="1"/>
          <p:nvPr/>
        </p:nvSpPr>
        <p:spPr>
          <a:xfrm>
            <a:off x="3097725" y="-270106"/>
            <a:ext cx="6526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Prayer requests from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DA05C-5AF8-49FE-9B5F-2B23ABDEB7F4}"/>
              </a:ext>
            </a:extLst>
          </p:cNvPr>
          <p:cNvSpPr txBox="1"/>
          <p:nvPr/>
        </p:nvSpPr>
        <p:spPr>
          <a:xfrm>
            <a:off x="3437893" y="255840"/>
            <a:ext cx="5289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+mj-lt"/>
              </a:rPr>
              <a:t>THE SIM TEAM</a:t>
            </a:r>
          </a:p>
        </p:txBody>
      </p:sp>
      <p:pic>
        <p:nvPicPr>
          <p:cNvPr id="6" name="Picture 5" descr="A hand holding a tree&#10;&#10;Description automatically generated">
            <a:extLst>
              <a:ext uri="{FF2B5EF4-FFF2-40B4-BE49-F238E27FC236}">
                <a16:creationId xmlns:a16="http://schemas.microsoft.com/office/drawing/2014/main" id="{28440B11-ACF1-4C9C-8C60-45A928F9EA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43" y="2002420"/>
            <a:ext cx="4218694" cy="4426619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9A0D1DA-CDCF-227F-D0D1-4086882078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t="18539" r="5893" b="33333"/>
          <a:stretch/>
        </p:blipFill>
        <p:spPr>
          <a:xfrm>
            <a:off x="10679573" y="6055676"/>
            <a:ext cx="1374074" cy="7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4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7EB5053-05E4-4392-AF0C-F5E03917FE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48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527D5E-FE34-4DA8-865F-8C2D3A8D3E59}"/>
              </a:ext>
            </a:extLst>
          </p:cNvPr>
          <p:cNvSpPr txBox="1"/>
          <p:nvPr/>
        </p:nvSpPr>
        <p:spPr>
          <a:xfrm>
            <a:off x="3344343" y="363000"/>
            <a:ext cx="60434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Is God calling you to Ethiopia?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03DD0-7BD1-4F08-9C44-597178DD7ADC}"/>
              </a:ext>
            </a:extLst>
          </p:cNvPr>
          <p:cNvSpPr txBox="1"/>
          <p:nvPr/>
        </p:nvSpPr>
        <p:spPr>
          <a:xfrm>
            <a:off x="1006996" y="1194454"/>
            <a:ext cx="10718157" cy="48320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There are opportunities to serve alongside the Ethiopian Church in: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Caring for the vulnerable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Engaging with community influencers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Mentoring and training in Orthodox communities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Outreach to Muslims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Medical ministry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Discipling and equipping church leaders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There are also opportunities in: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Missionary Kid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Print and radio media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16DEB7A-5CFE-C71F-11D2-659D89DBD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23449" r="7793" b="33243"/>
          <a:stretch/>
        </p:blipFill>
        <p:spPr>
          <a:xfrm>
            <a:off x="10725873" y="6097862"/>
            <a:ext cx="1282022" cy="6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95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407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Hunt</dc:creator>
  <cp:lastModifiedBy>Linda Hunt</cp:lastModifiedBy>
  <cp:revision>123</cp:revision>
  <dcterms:created xsi:type="dcterms:W3CDTF">2018-01-04T16:27:46Z</dcterms:created>
  <dcterms:modified xsi:type="dcterms:W3CDTF">2022-09-01T10:26:25Z</dcterms:modified>
</cp:coreProperties>
</file>