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0" r:id="rId3"/>
    <p:sldId id="258" r:id="rId4"/>
    <p:sldId id="269" r:id="rId5"/>
    <p:sldId id="287" r:id="rId6"/>
    <p:sldId id="286" r:id="rId7"/>
    <p:sldId id="284" r:id="rId8"/>
    <p:sldId id="265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1C4E6"/>
    <a:srgbClr val="4472C4"/>
    <a:srgbClr val="E60000"/>
    <a:srgbClr val="C25B06"/>
    <a:srgbClr val="A86ED4"/>
    <a:srgbClr val="3A003A"/>
    <a:srgbClr val="660066"/>
    <a:srgbClr val="F3072E"/>
    <a:srgbClr val="003300"/>
    <a:srgbClr val="00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773" autoAdjust="0"/>
    <p:restoredTop sz="94660"/>
  </p:normalViewPr>
  <p:slideViewPr>
    <p:cSldViewPr snapToGrid="0">
      <p:cViewPr varScale="1">
        <p:scale>
          <a:sx n="72" d="100"/>
          <a:sy n="72" d="100"/>
        </p:scale>
        <p:origin x="62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melia Gibson" userId="128cc651-66a7-473b-9aac-3c0865c68d92" providerId="ADAL" clId="{F9D2DC99-4AE5-448E-9F95-9E817712EF2B}"/>
    <pc:docChg chg="modSld">
      <pc:chgData name="Amelia Gibson" userId="128cc651-66a7-473b-9aac-3c0865c68d92" providerId="ADAL" clId="{F9D2DC99-4AE5-448E-9F95-9E817712EF2B}" dt="2021-02-03T16:42:07.279" v="11" actId="20577"/>
      <pc:docMkLst>
        <pc:docMk/>
      </pc:docMkLst>
      <pc:sldChg chg="modSp mod">
        <pc:chgData name="Amelia Gibson" userId="128cc651-66a7-473b-9aac-3c0865c68d92" providerId="ADAL" clId="{F9D2DC99-4AE5-448E-9F95-9E817712EF2B}" dt="2021-02-03T16:42:07.279" v="11" actId="20577"/>
        <pc:sldMkLst>
          <pc:docMk/>
          <pc:sldMk cId="313079704" sldId="284"/>
        </pc:sldMkLst>
        <pc:spChg chg="mod">
          <ac:chgData name="Amelia Gibson" userId="128cc651-66a7-473b-9aac-3c0865c68d92" providerId="ADAL" clId="{F9D2DC99-4AE5-448E-9F95-9E817712EF2B}" dt="2021-02-03T16:42:07.279" v="11" actId="20577"/>
          <ac:spMkLst>
            <pc:docMk/>
            <pc:sldMk cId="313079704" sldId="284"/>
            <ac:spMk id="9" creationId="{1F41CF8C-BE28-456C-ACC8-30B0F0D7E071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2764FC-31FD-48EE-A9D8-A97F1FC731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76DBB09-3E67-483E-8E4A-2D544203D0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158DA0-6C05-4066-B7B0-DDF3A5FEF4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773C5-6E30-4255-9620-35B1136AB1D9}" type="datetimeFigureOut">
              <a:rPr lang="en-GB" smtClean="0"/>
              <a:t>10/02/2021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866A89-64A2-49A8-8581-0D7E756CB6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2CBB46-2940-4A9D-9445-C377EDC21C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3CB0F-39EE-4AE7-BBE7-67DE7D1BBA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05122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BC5D65-89EF-4A25-A6BE-CDF07B2BE9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3D8BD44-C3E2-45D0-B098-0B75032062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720DB1-3BDA-4355-AC78-47878D5EDF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773C5-6E30-4255-9620-35B1136AB1D9}" type="datetimeFigureOut">
              <a:rPr lang="en-GB" smtClean="0"/>
              <a:t>10/02/2021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824EC9-10B2-4E17-AC76-53431BDD6B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FDF147-BFE2-47B5-B5DC-72AE976A14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3CB0F-39EE-4AE7-BBE7-67DE7D1BBA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78691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9423DF3-E526-4541-83D2-C62A1FEB57B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B7E2DDD-98E6-4E54-A1F8-CF4F4C02C3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617673-5E21-40A3-8A1D-9B315F4161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773C5-6E30-4255-9620-35B1136AB1D9}" type="datetimeFigureOut">
              <a:rPr lang="en-GB" smtClean="0"/>
              <a:t>10/02/2021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EBDD79-3296-4CD4-94B1-C236BCD119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75A0DB-0EEA-4D16-9FCD-64F0D43B2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3CB0F-39EE-4AE7-BBE7-67DE7D1BBA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91200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3A60C8-6905-4F70-B002-56F8B76AA5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29D108-6C0B-4B8E-8D08-CB9AF5AF83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A6BDAD-5C73-4E53-9909-B32FBB4FA5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773C5-6E30-4255-9620-35B1136AB1D9}" type="datetimeFigureOut">
              <a:rPr lang="en-GB" smtClean="0"/>
              <a:t>10/02/2021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F213E4-46FC-433D-840B-0DD12C5E9A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06F4B9-98F1-48BE-9663-4916978D3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3CB0F-39EE-4AE7-BBE7-67DE7D1BBA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52056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21D8B3-440E-4EC8-8046-958EF6579F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C92B01-47A6-4CB1-88F4-061FFFF005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01E462-5AA3-4C36-91DC-36A45720F7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773C5-6E30-4255-9620-35B1136AB1D9}" type="datetimeFigureOut">
              <a:rPr lang="en-GB" smtClean="0"/>
              <a:t>10/02/2021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2483A4-8A8D-43FA-BBA3-BD3578C089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5A029F-8F0D-46AC-B8EE-A5E3D4C179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3CB0F-39EE-4AE7-BBE7-67DE7D1BBA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78065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087D89-8794-4C8D-B42C-03522DFC11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001664-DA5C-406B-9D5B-92E572B21B1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82B57F1-B1EA-4770-9377-37913FD806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E94108F-5231-4F5F-A12B-95E3757B3F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773C5-6E30-4255-9620-35B1136AB1D9}" type="datetimeFigureOut">
              <a:rPr lang="en-GB" smtClean="0"/>
              <a:t>10/02/2021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F33254-F833-43EF-898E-9116769000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5E38A97-F76D-4A83-B26A-A3789327B2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3CB0F-39EE-4AE7-BBE7-67DE7D1BBA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69343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B1485A-73D5-47A2-A4F3-4B5C1C96D2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CF191C-D218-4849-A778-3EE2F8BD48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A087BDC-E92E-47AF-83D7-00F70E7C1D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BC9027A-AFE2-4DF0-BB35-CAC45C5326C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7F6CEA1-F10C-4D85-8151-D78BDBAFE2D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3FEACB6-C1BB-429F-A489-143DE5CF17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773C5-6E30-4255-9620-35B1136AB1D9}" type="datetimeFigureOut">
              <a:rPr lang="en-GB" smtClean="0"/>
              <a:t>10/02/2021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30945E1-0A5C-4DAC-A800-CA33FB811E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EDE9D4F-E13D-4E8C-924C-2AEA4B1EB7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3CB0F-39EE-4AE7-BBE7-67DE7D1BBA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92417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A76147-0928-4398-BC21-D2BBE84E2E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1FAC008-5583-4624-AC63-DA990ABFB6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773C5-6E30-4255-9620-35B1136AB1D9}" type="datetimeFigureOut">
              <a:rPr lang="en-GB" smtClean="0"/>
              <a:t>10/02/2021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B797552-55B0-4BCB-BF52-E6643F178E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9076579-719D-4CC6-8084-DB859B38FA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3CB0F-39EE-4AE7-BBE7-67DE7D1BBA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90841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57B717E-B4D3-4B3D-9911-BC2F738D5F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773C5-6E30-4255-9620-35B1136AB1D9}" type="datetimeFigureOut">
              <a:rPr lang="en-GB" smtClean="0"/>
              <a:t>10/02/2021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03BE6E1-8824-4C9A-88CB-D7F020774E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C1FD3F-4448-47EB-AC99-8BF2BF5409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3CB0F-39EE-4AE7-BBE7-67DE7D1BBA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65473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BEB098-FBDA-41F5-AE26-A760A7AFB2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F31EF3-2F89-4701-B1EB-930C40758C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901431-35E1-4929-89CB-B593255BB3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514EE2-EB51-43F0-AD27-59CDFE2608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773C5-6E30-4255-9620-35B1136AB1D9}" type="datetimeFigureOut">
              <a:rPr lang="en-GB" smtClean="0"/>
              <a:t>10/02/2021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0DF4968-CA68-4427-A96D-0F32AB93F5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D25AF3-4BC1-4B9B-8818-D0B8A8FCDB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3CB0F-39EE-4AE7-BBE7-67DE7D1BBA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47256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936467-A73B-4B8D-A5BD-3721F1ADA3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A2489BA-8291-486A-A491-50A5BCBEBC0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202C2B3-93D3-4A86-9300-11DF756AEF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DEEECEC-5664-40A8-9267-F921E6614C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773C5-6E30-4255-9620-35B1136AB1D9}" type="datetimeFigureOut">
              <a:rPr lang="en-GB" smtClean="0"/>
              <a:t>10/02/2021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753D53-C622-4793-A59A-AAE300E3D7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C08C21-1648-4F77-9F78-B65A0DE912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3CB0F-39EE-4AE7-BBE7-67DE7D1BBA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48630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2DE9B86-9512-4448-9515-02CC3C39BE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7F4F72-CD00-44E7-A4AB-5F53511978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BE9D29-BC04-460D-A244-CC1EB9F00A4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5773C5-6E30-4255-9620-35B1136AB1D9}" type="datetimeFigureOut">
              <a:rPr lang="en-GB" smtClean="0"/>
              <a:t>10/02/2021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B74D6E-ABAB-4453-85A5-4D37610D362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4AB28A-044D-4457-8FAB-C5A0D086A40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23CB0F-39EE-4AE7-BBE7-67DE7D1BBA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89511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24210E79-6733-4020-8A8F-C5E996D15DA9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" y="2338937"/>
            <a:ext cx="12192000" cy="4519063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89C96790-6085-4FC0-8D13-6CB4E2C4AFD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19271" y="242783"/>
            <a:ext cx="12616070" cy="1666394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0D4B040C-1531-491B-B2F4-4C82FE7CA976}"/>
              </a:ext>
            </a:extLst>
          </p:cNvPr>
          <p:cNvSpPr txBox="1"/>
          <p:nvPr/>
        </p:nvSpPr>
        <p:spPr>
          <a:xfrm>
            <a:off x="1901528" y="660481"/>
            <a:ext cx="8388944" cy="830997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GB" sz="4800" dirty="0">
                <a:solidFill>
                  <a:schemeClr val="bg1"/>
                </a:solidFill>
                <a:latin typeface="+mj-lt"/>
              </a:rPr>
              <a:t>PRAY FOR MONGOLIA</a:t>
            </a:r>
          </a:p>
        </p:txBody>
      </p:sp>
      <p:pic>
        <p:nvPicPr>
          <p:cNvPr id="13" name="Picture 12" descr="A picture containing drawing&#10;&#10;Description automatically generated">
            <a:extLst>
              <a:ext uri="{FF2B5EF4-FFF2-40B4-BE49-F238E27FC236}">
                <a16:creationId xmlns:a16="http://schemas.microsoft.com/office/drawing/2014/main" id="{6ECEDCBD-F04C-4D07-88F7-E68DD404C065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46594" y="843297"/>
            <a:ext cx="1976483" cy="8309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3556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D891A542-DBEE-42A1-8417-04DB8AE02412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-12879"/>
            <a:ext cx="6259130" cy="6864437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AACC3196-A175-4095-BF4D-1DF3EBD522A3}"/>
              </a:ext>
            </a:extLst>
          </p:cNvPr>
          <p:cNvSpPr txBox="1"/>
          <p:nvPr/>
        </p:nvSpPr>
        <p:spPr>
          <a:xfrm>
            <a:off x="6785739" y="1279295"/>
            <a:ext cx="4558122" cy="3234860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2400" dirty="0">
                <a:solidFill>
                  <a:schemeClr val="bg1"/>
                </a:solidFill>
              </a:rPr>
              <a:t>See, I am doing a new thing! Now it springs up; do you not perceive it? I am making a way in the wilderness and streams in the wasteland. </a:t>
            </a:r>
            <a:br>
              <a:rPr lang="en-GB" sz="2800" dirty="0">
                <a:solidFill>
                  <a:schemeClr val="accent1">
                    <a:lumMod val="20000"/>
                    <a:lumOff val="80000"/>
                  </a:schemeClr>
                </a:solidFill>
              </a:rPr>
            </a:br>
            <a:endParaRPr lang="en-GB" b="1" dirty="0">
              <a:solidFill>
                <a:schemeClr val="accent1">
                  <a:lumMod val="20000"/>
                  <a:lumOff val="80000"/>
                </a:schemeClr>
              </a:solidFill>
              <a:latin typeface="Rokkitt" panose="00000500000000000000" pitchFamily="2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C507EAB-47FC-4502-B76A-C77E36187028}"/>
              </a:ext>
            </a:extLst>
          </p:cNvPr>
          <p:cNvSpPr txBox="1"/>
          <p:nvPr/>
        </p:nvSpPr>
        <p:spPr>
          <a:xfrm>
            <a:off x="9266506" y="4586766"/>
            <a:ext cx="2653289" cy="892552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br>
              <a:rPr lang="en-GB" sz="2800" dirty="0">
                <a:solidFill>
                  <a:schemeClr val="bg1"/>
                </a:solidFill>
              </a:rPr>
            </a:br>
            <a:r>
              <a:rPr lang="en-GB" sz="2400" dirty="0">
                <a:solidFill>
                  <a:schemeClr val="bg1"/>
                </a:solidFill>
              </a:rPr>
              <a:t>Isaiah 43:19</a:t>
            </a:r>
            <a:endParaRPr lang="en-GB" b="1" dirty="0">
              <a:solidFill>
                <a:schemeClr val="bg1"/>
              </a:solidFill>
              <a:latin typeface="Rokkitt" panose="00000500000000000000" pitchFamily="2" charset="0"/>
            </a:endParaRPr>
          </a:p>
        </p:txBody>
      </p:sp>
      <p:pic>
        <p:nvPicPr>
          <p:cNvPr id="9" name="Picture 8" descr="A close up of a sign&#10;&#10;Description automatically generated">
            <a:extLst>
              <a:ext uri="{FF2B5EF4-FFF2-40B4-BE49-F238E27FC236}">
                <a16:creationId xmlns:a16="http://schemas.microsoft.com/office/drawing/2014/main" id="{219F9F7D-CBA3-4B1C-AAA1-D7036DB651B9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667332" y="6084237"/>
            <a:ext cx="1421088" cy="687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3608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225DFD14-EC61-44AE-BE8F-B349577AEF80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78704" y="1100932"/>
            <a:ext cx="5686489" cy="4656136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46FBEBC2-13E2-4479-B15C-67AD9B39421C}"/>
              </a:ext>
            </a:extLst>
          </p:cNvPr>
          <p:cNvSpPr/>
          <p:nvPr/>
        </p:nvSpPr>
        <p:spPr>
          <a:xfrm>
            <a:off x="5822660" y="2031169"/>
            <a:ext cx="6265760" cy="2795663"/>
          </a:xfrm>
          <a:prstGeom prst="rect">
            <a:avLst/>
          </a:prstGeom>
          <a:solidFill>
            <a:srgbClr val="B1C4E6"/>
          </a:solidFill>
          <a:ln>
            <a:solidFill>
              <a:srgbClr val="4472C4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ACC3196-A175-4095-BF4D-1DF3EBD522A3}"/>
              </a:ext>
            </a:extLst>
          </p:cNvPr>
          <p:cNvSpPr txBox="1"/>
          <p:nvPr/>
        </p:nvSpPr>
        <p:spPr>
          <a:xfrm>
            <a:off x="6465193" y="2229595"/>
            <a:ext cx="5016460" cy="22510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GB" sz="2400" dirty="0"/>
              <a:t>In response to God’s love, SIM Mongolia desires to serve the Mongolian church through loving and compassionate relationships.</a:t>
            </a:r>
            <a:endParaRPr lang="en-GB" sz="1600" dirty="0">
              <a:latin typeface="Rokkitt" panose="00000500000000000000" pitchFamily="2" charset="0"/>
            </a:endParaRPr>
          </a:p>
        </p:txBody>
      </p:sp>
      <p:pic>
        <p:nvPicPr>
          <p:cNvPr id="5" name="Picture 4" descr="A close up of a sign&#10;&#10;Description automatically generated">
            <a:extLst>
              <a:ext uri="{FF2B5EF4-FFF2-40B4-BE49-F238E27FC236}">
                <a16:creationId xmlns:a16="http://schemas.microsoft.com/office/drawing/2014/main" id="{42A74837-7D24-4265-9ED0-9C513464CE4A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667332" y="6084237"/>
            <a:ext cx="1421088" cy="687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1133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32BF4A9-C08F-4F4D-91E8-D45F77AAD212}"/>
              </a:ext>
            </a:extLst>
          </p:cNvPr>
          <p:cNvSpPr/>
          <p:nvPr/>
        </p:nvSpPr>
        <p:spPr>
          <a:xfrm>
            <a:off x="-2" y="1623316"/>
            <a:ext cx="12192000" cy="5234683"/>
          </a:xfrm>
          <a:prstGeom prst="rect">
            <a:avLst/>
          </a:prstGeom>
          <a:solidFill>
            <a:srgbClr val="B1C4E6"/>
          </a:solidFill>
          <a:ln>
            <a:solidFill>
              <a:srgbClr val="4472C4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ACC3196-A175-4095-BF4D-1DF3EBD522A3}"/>
              </a:ext>
            </a:extLst>
          </p:cNvPr>
          <p:cNvSpPr txBox="1"/>
          <p:nvPr/>
        </p:nvSpPr>
        <p:spPr>
          <a:xfrm>
            <a:off x="5792814" y="3012611"/>
            <a:ext cx="5940033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Nearly half the population live in the capital city, Ulaanbaatar. </a:t>
            </a:r>
          </a:p>
          <a:p>
            <a:endParaRPr lang="en-GB" sz="2000" dirty="0"/>
          </a:p>
          <a:p>
            <a:r>
              <a:rPr lang="en-GB" sz="2000" dirty="0"/>
              <a:t>The city is divided into two groups — those who live in apartment buildings and those who live in the Ger districts. </a:t>
            </a:r>
          </a:p>
          <a:p>
            <a:endParaRPr lang="en-GB" sz="2000" dirty="0"/>
          </a:p>
          <a:p>
            <a:r>
              <a:rPr lang="en-GB" sz="2000" dirty="0"/>
              <a:t>Gers are traditional tent houses. The Ger districts ringing the city are expanding every year.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E09E71A-52D6-47E6-B0DB-3C52875766D4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12108"/>
          <a:stretch/>
        </p:blipFill>
        <p:spPr>
          <a:xfrm>
            <a:off x="-187522" y="2290508"/>
            <a:ext cx="5521187" cy="3710909"/>
          </a:xfrm>
          <a:prstGeom prst="rect">
            <a:avLst/>
          </a:prstGeom>
        </p:spPr>
      </p:pic>
      <p:pic>
        <p:nvPicPr>
          <p:cNvPr id="9" name="Picture 8" descr="A close up of a sign&#10;&#10;Description automatically generated">
            <a:extLst>
              <a:ext uri="{FF2B5EF4-FFF2-40B4-BE49-F238E27FC236}">
                <a16:creationId xmlns:a16="http://schemas.microsoft.com/office/drawing/2014/main" id="{40403661-6033-407E-B690-D86EA6CD66DE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667332" y="6084237"/>
            <a:ext cx="1421088" cy="687263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7A931124-07C2-48FC-A323-2055F1C6493B}"/>
              </a:ext>
            </a:extLst>
          </p:cNvPr>
          <p:cNvSpPr txBox="1"/>
          <p:nvPr/>
        </p:nvSpPr>
        <p:spPr>
          <a:xfrm>
            <a:off x="468459" y="530093"/>
            <a:ext cx="1130808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dirty="0">
                <a:solidFill>
                  <a:schemeClr val="bg1"/>
                </a:solidFill>
                <a:latin typeface="+mj-lt"/>
              </a:rPr>
              <a:t>COMMUNITIES WHERE CHRIST IS LEAST KNOWN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1FF4E16-DF46-4E4B-8D68-FB2D7EFCB204}"/>
              </a:ext>
            </a:extLst>
          </p:cNvPr>
          <p:cNvSpPr txBox="1"/>
          <p:nvPr/>
        </p:nvSpPr>
        <p:spPr>
          <a:xfrm>
            <a:off x="5672184" y="2218532"/>
            <a:ext cx="61812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chemeClr val="bg1"/>
                </a:solidFill>
              </a:rPr>
              <a:t>Urban communities in Ulaanbaatar</a:t>
            </a:r>
            <a:endParaRPr lang="en-GB" sz="3200" dirty="0">
              <a:solidFill>
                <a:schemeClr val="bg1"/>
              </a:solidFill>
              <a:latin typeface="Rokkitt Black" panose="00000A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5243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5233FCA1-7325-420C-A85F-CBE12D05015F}"/>
              </a:ext>
            </a:extLst>
          </p:cNvPr>
          <p:cNvSpPr/>
          <p:nvPr/>
        </p:nvSpPr>
        <p:spPr>
          <a:xfrm>
            <a:off x="-2" y="1632099"/>
            <a:ext cx="12192000" cy="5225900"/>
          </a:xfrm>
          <a:prstGeom prst="rect">
            <a:avLst/>
          </a:prstGeom>
          <a:solidFill>
            <a:srgbClr val="B1C4E6"/>
          </a:solidFill>
          <a:ln>
            <a:solidFill>
              <a:srgbClr val="4472C4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ACC3196-A175-4095-BF4D-1DF3EBD522A3}"/>
              </a:ext>
            </a:extLst>
          </p:cNvPr>
          <p:cNvSpPr txBox="1"/>
          <p:nvPr/>
        </p:nvSpPr>
        <p:spPr>
          <a:xfrm>
            <a:off x="5850453" y="2949993"/>
            <a:ext cx="4816879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Revival came to the city in the mid-1990s to the early 2000s, when many showed interest in Christianity. However, the city is now facing rapid secularisation.</a:t>
            </a:r>
          </a:p>
          <a:p>
            <a:endParaRPr lang="en-GB" sz="2000" dirty="0"/>
          </a:p>
          <a:p>
            <a:r>
              <a:rPr lang="en-GB" sz="2000" dirty="0"/>
              <a:t>The Mongolian church is well-established, but there is a great need for new approaches in evangelism and ministry. </a:t>
            </a:r>
          </a:p>
          <a:p>
            <a:endParaRPr lang="en-GB" sz="2000" dirty="0"/>
          </a:p>
          <a:p>
            <a:r>
              <a:rPr lang="en-GB" sz="2000" dirty="0"/>
              <a:t>SIM partners with local leaders to develop and facilitate urban outreach.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1EA43DC-F8F6-4461-8349-DE9BECC95587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4658" y="2289191"/>
            <a:ext cx="5065619" cy="3795046"/>
          </a:xfrm>
          <a:prstGeom prst="rect">
            <a:avLst/>
          </a:prstGeom>
        </p:spPr>
      </p:pic>
      <p:pic>
        <p:nvPicPr>
          <p:cNvPr id="9" name="Picture 8" descr="A close up of a sign&#10;&#10;Description automatically generated">
            <a:extLst>
              <a:ext uri="{FF2B5EF4-FFF2-40B4-BE49-F238E27FC236}">
                <a16:creationId xmlns:a16="http://schemas.microsoft.com/office/drawing/2014/main" id="{7A0FB070-B5F2-4F63-AFC0-7137AD344074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667332" y="6084237"/>
            <a:ext cx="1421088" cy="687263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FC89F8D9-2C10-4AC6-AFFC-56598D9225F6}"/>
              </a:ext>
            </a:extLst>
          </p:cNvPr>
          <p:cNvSpPr txBox="1"/>
          <p:nvPr/>
        </p:nvSpPr>
        <p:spPr>
          <a:xfrm>
            <a:off x="5672184" y="2218532"/>
            <a:ext cx="61812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chemeClr val="bg1"/>
                </a:solidFill>
              </a:rPr>
              <a:t>Urban communities in Ulaanbaatar</a:t>
            </a:r>
            <a:endParaRPr lang="en-GB" sz="3200" dirty="0">
              <a:solidFill>
                <a:schemeClr val="bg1"/>
              </a:solidFill>
              <a:latin typeface="Rokkitt Black" panose="00000A00000000000000" pitchFamily="2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CFDEDA9-E334-4669-9133-9AD36AA8CF07}"/>
              </a:ext>
            </a:extLst>
          </p:cNvPr>
          <p:cNvSpPr txBox="1"/>
          <p:nvPr/>
        </p:nvSpPr>
        <p:spPr>
          <a:xfrm>
            <a:off x="468459" y="530093"/>
            <a:ext cx="1130808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dirty="0">
                <a:solidFill>
                  <a:schemeClr val="bg1"/>
                </a:solidFill>
                <a:latin typeface="+mj-lt"/>
              </a:rPr>
              <a:t>COMMUNITIES WHERE CHRIST IS LEAST KNOWN</a:t>
            </a:r>
          </a:p>
        </p:txBody>
      </p:sp>
    </p:spTree>
    <p:extLst>
      <p:ext uri="{BB962C8B-B14F-4D97-AF65-F5344CB8AC3E}">
        <p14:creationId xmlns:p14="http://schemas.microsoft.com/office/powerpoint/2010/main" val="3374106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32BF4A9-C08F-4F4D-91E8-D45F77AAD212}"/>
              </a:ext>
            </a:extLst>
          </p:cNvPr>
          <p:cNvSpPr/>
          <p:nvPr/>
        </p:nvSpPr>
        <p:spPr>
          <a:xfrm>
            <a:off x="-2" y="1331089"/>
            <a:ext cx="12192000" cy="5526910"/>
          </a:xfrm>
          <a:prstGeom prst="rect">
            <a:avLst/>
          </a:prstGeom>
          <a:solidFill>
            <a:srgbClr val="B1C4E6"/>
          </a:solidFill>
          <a:ln>
            <a:solidFill>
              <a:srgbClr val="4472C4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9C33859-8F3A-4BB9-9E7A-270E784C8004}"/>
              </a:ext>
            </a:extLst>
          </p:cNvPr>
          <p:cNvSpPr txBox="1"/>
          <p:nvPr/>
        </p:nvSpPr>
        <p:spPr>
          <a:xfrm>
            <a:off x="5265421" y="2413871"/>
            <a:ext cx="5773640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/>
              <a:t>more workers.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/>
              <a:t>the revival of Mongolian churches through a new generation of servant leaders.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/>
              <a:t>God to raise up a new country director for SIM Mongolia, to lead a unified team and develop partnerships with local churches.</a:t>
            </a:r>
            <a:endParaRPr lang="en-GB" sz="8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/>
              <a:t>follow-up with local churches who are inviting mission agencies to reach out to communities. </a:t>
            </a:r>
            <a:endParaRPr lang="en-GB" sz="2000" b="1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48BC137-5C21-47A6-A917-E035BF5EE231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44067" y="1849550"/>
            <a:ext cx="4777285" cy="3582964"/>
          </a:xfrm>
          <a:prstGeom prst="rect">
            <a:avLst/>
          </a:prstGeom>
        </p:spPr>
      </p:pic>
      <p:pic>
        <p:nvPicPr>
          <p:cNvPr id="10" name="Picture 9" descr="A close up of a sign&#10;&#10;Description automatically generated">
            <a:extLst>
              <a:ext uri="{FF2B5EF4-FFF2-40B4-BE49-F238E27FC236}">
                <a16:creationId xmlns:a16="http://schemas.microsoft.com/office/drawing/2014/main" id="{33218042-513B-4E8E-9F6F-FFF20CC2B286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667332" y="6084237"/>
            <a:ext cx="1421088" cy="687263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56EF0163-27F9-457F-AE42-97018DC33B46}"/>
              </a:ext>
            </a:extLst>
          </p:cNvPr>
          <p:cNvSpPr txBox="1"/>
          <p:nvPr/>
        </p:nvSpPr>
        <p:spPr>
          <a:xfrm>
            <a:off x="468459" y="530093"/>
            <a:ext cx="1130808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dirty="0">
                <a:solidFill>
                  <a:schemeClr val="bg1"/>
                </a:solidFill>
                <a:latin typeface="+mj-lt"/>
              </a:rPr>
              <a:t>PRAYER REQUESTS FOR MONGOLIA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BBBFC5B-0849-4920-A810-878229A83408}"/>
              </a:ext>
            </a:extLst>
          </p:cNvPr>
          <p:cNvSpPr txBox="1"/>
          <p:nvPr/>
        </p:nvSpPr>
        <p:spPr>
          <a:xfrm>
            <a:off x="5265421" y="1829096"/>
            <a:ext cx="61812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chemeClr val="bg1"/>
                </a:solidFill>
                <a:latin typeface="Rokkitt Black" panose="00000A00000000000000" pitchFamily="2" charset="0"/>
              </a:rPr>
              <a:t>Pray for…</a:t>
            </a:r>
          </a:p>
        </p:txBody>
      </p:sp>
    </p:spTree>
    <p:extLst>
      <p:ext uri="{BB962C8B-B14F-4D97-AF65-F5344CB8AC3E}">
        <p14:creationId xmlns:p14="http://schemas.microsoft.com/office/powerpoint/2010/main" val="4198960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32BF4A9-C08F-4F4D-91E8-D45F77AAD212}"/>
              </a:ext>
            </a:extLst>
          </p:cNvPr>
          <p:cNvSpPr/>
          <p:nvPr/>
        </p:nvSpPr>
        <p:spPr>
          <a:xfrm>
            <a:off x="0" y="1835598"/>
            <a:ext cx="12192000" cy="5128418"/>
          </a:xfrm>
          <a:prstGeom prst="rect">
            <a:avLst/>
          </a:prstGeom>
          <a:solidFill>
            <a:srgbClr val="B1C4E6"/>
          </a:solidFill>
          <a:ln>
            <a:solidFill>
              <a:srgbClr val="4472C4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ACC3196-A175-4095-BF4D-1DF3EBD522A3}"/>
              </a:ext>
            </a:extLst>
          </p:cNvPr>
          <p:cNvSpPr txBox="1"/>
          <p:nvPr/>
        </p:nvSpPr>
        <p:spPr>
          <a:xfrm>
            <a:off x="2165069" y="2546663"/>
            <a:ext cx="7548772" cy="3170099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000" dirty="0"/>
              <a:t>Church planting and disciple-making</a:t>
            </a:r>
            <a:endParaRPr lang="en-GB" sz="8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GB" sz="8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000" dirty="0"/>
              <a:t>Training next generation leaders in counselling and pastoral leadership </a:t>
            </a:r>
            <a:endParaRPr lang="en-GB" sz="8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GB" sz="8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000" dirty="0"/>
              <a:t>English teaching</a:t>
            </a:r>
            <a:endParaRPr lang="en-GB" sz="8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GB" sz="8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000" dirty="0"/>
              <a:t>Youth ministry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GB" sz="20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GB" sz="8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GB" sz="8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000" dirty="0"/>
              <a:t>Medical outreach </a:t>
            </a:r>
          </a:p>
          <a:p>
            <a:pPr lvl="1"/>
            <a:endParaRPr lang="en-GB" sz="8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GB" sz="8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000" dirty="0"/>
              <a:t>NGO training and administration  </a:t>
            </a:r>
            <a:endParaRPr lang="en-GB" sz="8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GB" sz="8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000" dirty="0"/>
              <a:t>Nomadic community outreach </a:t>
            </a:r>
            <a:endParaRPr lang="en-GB" sz="8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GB" sz="8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000" dirty="0"/>
              <a:t>Urban outreach</a:t>
            </a:r>
          </a:p>
        </p:txBody>
      </p:sp>
      <p:pic>
        <p:nvPicPr>
          <p:cNvPr id="6" name="Picture 5" descr="A close up of a sign&#10;&#10;Description automatically generated">
            <a:extLst>
              <a:ext uri="{FF2B5EF4-FFF2-40B4-BE49-F238E27FC236}">
                <a16:creationId xmlns:a16="http://schemas.microsoft.com/office/drawing/2014/main" id="{11DAC75F-F3F0-4614-B6A9-B5FCE626CFAC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667332" y="6084237"/>
            <a:ext cx="1421088" cy="687263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1F41CF8C-BE28-456C-ACC8-30B0F0D7E071}"/>
              </a:ext>
            </a:extLst>
          </p:cNvPr>
          <p:cNvSpPr txBox="1"/>
          <p:nvPr/>
        </p:nvSpPr>
        <p:spPr>
          <a:xfrm>
            <a:off x="468459" y="530093"/>
            <a:ext cx="1130808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dirty="0">
                <a:solidFill>
                  <a:schemeClr val="bg1"/>
                </a:solidFill>
                <a:latin typeface="+mj-lt"/>
              </a:rPr>
              <a:t>MINISTRIES IN MONGOLIA</a:t>
            </a:r>
          </a:p>
        </p:txBody>
      </p:sp>
    </p:spTree>
    <p:extLst>
      <p:ext uri="{BB962C8B-B14F-4D97-AF65-F5344CB8AC3E}">
        <p14:creationId xmlns:p14="http://schemas.microsoft.com/office/powerpoint/2010/main" val="313079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picture containing drawing&#10;&#10;Description automatically generated">
            <a:extLst>
              <a:ext uri="{FF2B5EF4-FFF2-40B4-BE49-F238E27FC236}">
                <a16:creationId xmlns:a16="http://schemas.microsoft.com/office/drawing/2014/main" id="{75ACDA11-18F9-4687-92FB-58ECB68C5A91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674724" y="5113292"/>
            <a:ext cx="2842549" cy="119512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E88C56DF-24E8-4A3E-9AFB-27671B478EE0}"/>
              </a:ext>
            </a:extLst>
          </p:cNvPr>
          <p:cNvSpPr txBox="1"/>
          <p:nvPr/>
        </p:nvSpPr>
        <p:spPr>
          <a:xfrm>
            <a:off x="2905763" y="1458700"/>
            <a:ext cx="6539496" cy="769441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GB" sz="4400" dirty="0">
                <a:solidFill>
                  <a:schemeClr val="bg1"/>
                </a:solidFill>
                <a:latin typeface="+mj-lt"/>
              </a:rPr>
              <a:t>Thank you for your prayers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3669C23-F96C-409B-84FD-56CAC3AA3765}"/>
              </a:ext>
            </a:extLst>
          </p:cNvPr>
          <p:cNvSpPr txBox="1"/>
          <p:nvPr/>
        </p:nvSpPr>
        <p:spPr>
          <a:xfrm>
            <a:off x="1855303" y="2525593"/>
            <a:ext cx="8481392" cy="954107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chemeClr val="bg1"/>
                </a:solidFill>
              </a:rPr>
              <a:t>For more information, prayer resources, or if you are interested in serving, please visit sim.co.uk</a:t>
            </a:r>
          </a:p>
        </p:txBody>
      </p:sp>
    </p:spTree>
    <p:extLst>
      <p:ext uri="{BB962C8B-B14F-4D97-AF65-F5344CB8AC3E}">
        <p14:creationId xmlns:p14="http://schemas.microsoft.com/office/powerpoint/2010/main" val="1816995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7271</TotalTime>
  <Words>315</Words>
  <Application>Microsoft Office PowerPoint</Application>
  <PresentationFormat>Widescreen</PresentationFormat>
  <Paragraphs>48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Rokkitt</vt:lpstr>
      <vt:lpstr>Rokkitt Black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Linda Hunt</dc:creator>
  <cp:lastModifiedBy>Amelia Gibson</cp:lastModifiedBy>
  <cp:revision>198</cp:revision>
  <dcterms:created xsi:type="dcterms:W3CDTF">2018-01-04T16:27:46Z</dcterms:created>
  <dcterms:modified xsi:type="dcterms:W3CDTF">2021-02-10T12:22:48Z</dcterms:modified>
</cp:coreProperties>
</file>